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IGRAMA%20DE%20PARET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plotArea>
      <c:layout/>
      <c:barChart>
        <c:barDir val="col"/>
        <c:grouping val="clustered"/>
        <c:ser>
          <c:idx val="0"/>
          <c:order val="0"/>
          <c:tx>
            <c:strRef>
              <c:f>Hoja1!$C$3</c:f>
              <c:strCache>
                <c:ptCount val="1"/>
                <c:pt idx="0">
                  <c:v>FRECUENCIA</c:v>
                </c:pt>
              </c:strCache>
            </c:strRef>
          </c:tx>
          <c:cat>
            <c:strRef>
              <c:f>Hoja1!$B$4:$B$10</c:f>
              <c:strCache>
                <c:ptCount val="7"/>
                <c:pt idx="0">
                  <c:v>Poca disponibilidad de mercancía por parte de los proveedores</c:v>
                </c:pt>
                <c:pt idx="1">
                  <c:v>Carencia de materia prima</c:v>
                </c:pt>
                <c:pt idx="2">
                  <c:v>Falta de consumibles e insumos</c:v>
                </c:pt>
                <c:pt idx="3">
                  <c:v>Carencia de personal altamente capacitado</c:v>
                </c:pt>
                <c:pt idx="4">
                  <c:v>Carencia de transporte</c:v>
                </c:pt>
                <c:pt idx="5">
                  <c:v>Poca disponibilidad de recursos financieros</c:v>
                </c:pt>
                <c:pt idx="6">
                  <c:v>Falta de divisas para repuestos de maquinarias</c:v>
                </c:pt>
              </c:strCache>
            </c:strRef>
          </c:cat>
          <c:val>
            <c:numRef>
              <c:f>Hoja1!$C$4:$C$10</c:f>
              <c:numCache>
                <c:formatCode>General</c:formatCode>
                <c:ptCount val="7"/>
                <c:pt idx="0">
                  <c:v>56</c:v>
                </c:pt>
                <c:pt idx="1">
                  <c:v>40</c:v>
                </c:pt>
                <c:pt idx="2">
                  <c:v>34</c:v>
                </c:pt>
                <c:pt idx="3">
                  <c:v>30</c:v>
                </c:pt>
                <c:pt idx="4">
                  <c:v>29</c:v>
                </c:pt>
                <c:pt idx="5">
                  <c:v>15</c:v>
                </c:pt>
                <c:pt idx="6">
                  <c:v>4</c:v>
                </c:pt>
              </c:numCache>
            </c:numRef>
          </c:val>
        </c:ser>
        <c:ser>
          <c:idx val="1"/>
          <c:order val="1"/>
          <c:tx>
            <c:strRef>
              <c:f>Hoja1!$D$3</c:f>
              <c:strCache>
                <c:ptCount val="1"/>
                <c:pt idx="0">
                  <c:v>% total</c:v>
                </c:pt>
              </c:strCache>
            </c:strRef>
          </c:tx>
          <c:cat>
            <c:strRef>
              <c:f>Hoja1!$B$4:$B$10</c:f>
              <c:strCache>
                <c:ptCount val="7"/>
                <c:pt idx="0">
                  <c:v>Poca disponibilidad de mercancía por parte de los proveedores</c:v>
                </c:pt>
                <c:pt idx="1">
                  <c:v>Carencia de materia prima</c:v>
                </c:pt>
                <c:pt idx="2">
                  <c:v>Falta de consumibles e insumos</c:v>
                </c:pt>
                <c:pt idx="3">
                  <c:v>Carencia de personal altamente capacitado</c:v>
                </c:pt>
                <c:pt idx="4">
                  <c:v>Carencia de transporte</c:v>
                </c:pt>
                <c:pt idx="5">
                  <c:v>Poca disponibilidad de recursos financieros</c:v>
                </c:pt>
                <c:pt idx="6">
                  <c:v>Falta de divisas para repuestos de maquinarias</c:v>
                </c:pt>
              </c:strCache>
            </c:strRef>
          </c:cat>
          <c:val>
            <c:numRef>
              <c:f>Hoja1!$D$4:$D$10</c:f>
              <c:numCache>
                <c:formatCode>0.00</c:formatCode>
                <c:ptCount val="7"/>
                <c:pt idx="0">
                  <c:v>26.923076923076923</c:v>
                </c:pt>
                <c:pt idx="1">
                  <c:v>19.230769230769194</c:v>
                </c:pt>
                <c:pt idx="2">
                  <c:v>16.346153846153829</c:v>
                </c:pt>
                <c:pt idx="3">
                  <c:v>14.423076923076922</c:v>
                </c:pt>
                <c:pt idx="4">
                  <c:v>13.942307692307702</c:v>
                </c:pt>
                <c:pt idx="5">
                  <c:v>7.2115384615384608</c:v>
                </c:pt>
                <c:pt idx="6">
                  <c:v>1.9230769230769231</c:v>
                </c:pt>
              </c:numCache>
            </c:numRef>
          </c:val>
        </c:ser>
        <c:axId val="70992640"/>
        <c:axId val="70994176"/>
      </c:barChart>
      <c:lineChart>
        <c:grouping val="standard"/>
        <c:ser>
          <c:idx val="2"/>
          <c:order val="2"/>
          <c:tx>
            <c:strRef>
              <c:f>Hoja1!$E$3</c:f>
              <c:strCache>
                <c:ptCount val="1"/>
                <c:pt idx="0">
                  <c:v>% Acumulado</c:v>
                </c:pt>
              </c:strCache>
            </c:strRef>
          </c:tx>
          <c:cat>
            <c:strRef>
              <c:f>Hoja1!$B$4:$B$10</c:f>
              <c:strCache>
                <c:ptCount val="7"/>
                <c:pt idx="0">
                  <c:v>Poca disponibilidad de mercancía por parte de los proveedores</c:v>
                </c:pt>
                <c:pt idx="1">
                  <c:v>Carencia de materia prima</c:v>
                </c:pt>
                <c:pt idx="2">
                  <c:v>Falta de consumibles e insumos</c:v>
                </c:pt>
                <c:pt idx="3">
                  <c:v>Carencia de personal altamente capacitado</c:v>
                </c:pt>
                <c:pt idx="4">
                  <c:v>Carencia de transporte</c:v>
                </c:pt>
                <c:pt idx="5">
                  <c:v>Poca disponibilidad de recursos financieros</c:v>
                </c:pt>
                <c:pt idx="6">
                  <c:v>Falta de divisas para repuestos de maquinarias</c:v>
                </c:pt>
              </c:strCache>
            </c:strRef>
          </c:cat>
          <c:val>
            <c:numRef>
              <c:f>Hoja1!$E$4:$E$10</c:f>
              <c:numCache>
                <c:formatCode>0.00</c:formatCode>
                <c:ptCount val="7"/>
                <c:pt idx="0">
                  <c:v>26.923076923076923</c:v>
                </c:pt>
                <c:pt idx="1">
                  <c:v>46.153846153846061</c:v>
                </c:pt>
                <c:pt idx="2">
                  <c:v>62.500000000000007</c:v>
                </c:pt>
                <c:pt idx="3">
                  <c:v>76.923076923076863</c:v>
                </c:pt>
                <c:pt idx="4">
                  <c:v>90.865384615384542</c:v>
                </c:pt>
                <c:pt idx="5">
                  <c:v>98.07692307692308</c:v>
                </c:pt>
                <c:pt idx="6">
                  <c:v>100.00000000000001</c:v>
                </c:pt>
              </c:numCache>
            </c:numRef>
          </c:val>
        </c:ser>
        <c:marker val="1"/>
        <c:axId val="72234496"/>
        <c:axId val="72232960"/>
      </c:lineChart>
      <c:catAx>
        <c:axId val="70992640"/>
        <c:scaling>
          <c:orientation val="minMax"/>
        </c:scaling>
        <c:axPos val="b"/>
        <c:tickLblPos val="nextTo"/>
        <c:crossAx val="70994176"/>
        <c:crosses val="autoZero"/>
        <c:auto val="1"/>
        <c:lblAlgn val="ctr"/>
        <c:lblOffset val="100"/>
      </c:catAx>
      <c:valAx>
        <c:axId val="70994176"/>
        <c:scaling>
          <c:orientation val="minMax"/>
          <c:max val="56"/>
          <c:min val="-4"/>
        </c:scaling>
        <c:axPos val="l"/>
        <c:majorGridlines/>
        <c:numFmt formatCode="General" sourceLinked="1"/>
        <c:tickLblPos val="nextTo"/>
        <c:crossAx val="70992640"/>
        <c:crosses val="autoZero"/>
        <c:crossBetween val="between"/>
      </c:valAx>
      <c:valAx>
        <c:axId val="72232960"/>
        <c:scaling>
          <c:orientation val="minMax"/>
        </c:scaling>
        <c:axPos val="r"/>
        <c:numFmt formatCode="0.00" sourceLinked="1"/>
        <c:tickLblPos val="nextTo"/>
        <c:crossAx val="72234496"/>
        <c:crosses val="max"/>
        <c:crossBetween val="between"/>
      </c:valAx>
      <c:catAx>
        <c:axId val="72234496"/>
        <c:scaling>
          <c:orientation val="minMax"/>
        </c:scaling>
        <c:delete val="1"/>
        <c:axPos val="b"/>
        <c:tickLblPos val="none"/>
        <c:crossAx val="72232960"/>
        <c:crosses val="autoZero"/>
        <c:auto val="1"/>
        <c:lblAlgn val="ctr"/>
        <c:lblOffset val="100"/>
      </c:catAx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6E4EA-37C6-4763-9174-9C37835E356F}" type="datetimeFigureOut">
              <a:rPr lang="es-VE" smtClean="0"/>
              <a:pPr/>
              <a:t>24/04/2013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7D329-6B31-4B18-AF86-AF49DB19499B}" type="slidenum">
              <a:rPr lang="es-VE" smtClean="0"/>
              <a:pPr/>
              <a:t>‹Nº›</a:t>
            </a:fld>
            <a:endParaRPr lang="es-V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257320" y="1928802"/>
            <a:ext cx="6172200" cy="1893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Control Estadístico</a:t>
            </a:r>
            <a:b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s-CO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 Procesos – C.E.P</a:t>
            </a:r>
            <a:endParaRPr kumimoji="0" lang="es-E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215074" y="4714884"/>
            <a:ext cx="2500330" cy="150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 smtClean="0">
                <a:latin typeface="Arial" pitchFamily="34" charset="0"/>
                <a:cs typeface="Arial" pitchFamily="34" charset="0"/>
              </a:rPr>
              <a:t>Elaborado por: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Fernández Manuel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Mijares Edith</a:t>
            </a:r>
          </a:p>
          <a:p>
            <a:r>
              <a:rPr lang="es-VE" dirty="0" smtClean="0">
                <a:latin typeface="Arial" pitchFamily="34" charset="0"/>
                <a:cs typeface="Arial" pitchFamily="34" charset="0"/>
              </a:rPr>
              <a:t>Villalba Marines</a:t>
            </a:r>
          </a:p>
          <a:p>
            <a:endParaRPr lang="es-V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42976" y="2428868"/>
            <a:ext cx="6400800" cy="1428760"/>
          </a:xfrm>
        </p:spPr>
        <p:txBody>
          <a:bodyPr/>
          <a:lstStyle/>
          <a:p>
            <a:r>
              <a:rPr lang="es-VE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BAJA PRODUCCIÓN EN LOS PRODUCTOS OFRECIDOS POR INDUSTRIAS RFC</a:t>
            </a:r>
          </a:p>
          <a:p>
            <a:endParaRPr lang="es-VE" dirty="0"/>
          </a:p>
        </p:txBody>
      </p:sp>
      <p:sp>
        <p:nvSpPr>
          <p:cNvPr id="5" name="4 CuadroTexto"/>
          <p:cNvSpPr txBox="1"/>
          <p:nvPr/>
        </p:nvSpPr>
        <p:spPr>
          <a:xfrm>
            <a:off x="3357554" y="1057145"/>
            <a:ext cx="192882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 smtClean="0">
                <a:latin typeface="Arial" pitchFamily="34" charset="0"/>
                <a:cs typeface="Arial" pitchFamily="34" charset="0"/>
              </a:rPr>
              <a:t>Caso:</a:t>
            </a:r>
            <a:endParaRPr lang="es-VE" sz="2800" dirty="0" smtClean="0">
              <a:latin typeface="Arial" pitchFamily="34" charset="0"/>
              <a:cs typeface="Arial" pitchFamily="34" charset="0"/>
            </a:endParaRPr>
          </a:p>
          <a:p>
            <a:endParaRPr lang="es-V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VE" sz="2800" dirty="0" smtClean="0">
                <a:latin typeface="Arial" pitchFamily="34" charset="0"/>
                <a:cs typeface="Arial" pitchFamily="34" charset="0"/>
              </a:rPr>
              <a:t>LLUVIA DE IDEAS </a:t>
            </a:r>
            <a:endParaRPr lang="es-VE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VE" dirty="0"/>
              <a:t> </a:t>
            </a:r>
            <a:r>
              <a:rPr lang="es-VE" sz="2400" dirty="0" smtClean="0">
                <a:latin typeface="Arial" pitchFamily="34" charset="0"/>
                <a:cs typeface="Arial" pitchFamily="34" charset="0"/>
              </a:rPr>
              <a:t>Falta de materia prima (laminas lisas).</a:t>
            </a:r>
          </a:p>
          <a:p>
            <a:r>
              <a:rPr lang="es-VE" sz="2400" dirty="0" smtClean="0">
                <a:latin typeface="Arial" pitchFamily="34" charset="0"/>
                <a:cs typeface="Arial" pitchFamily="34" charset="0"/>
              </a:rPr>
              <a:t> Falta de consumibles (insumos).</a:t>
            </a:r>
          </a:p>
          <a:p>
            <a:r>
              <a:rPr lang="es-VE" sz="2400" dirty="0" smtClean="0">
                <a:latin typeface="Arial" pitchFamily="34" charset="0"/>
                <a:cs typeface="Arial" pitchFamily="34" charset="0"/>
              </a:rPr>
              <a:t> Poca disponibilidad del proveedor para el suministro del insumo.</a:t>
            </a:r>
          </a:p>
          <a:p>
            <a:r>
              <a:rPr lang="es-V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VE" sz="2400" dirty="0" smtClean="0">
                <a:latin typeface="Arial" pitchFamily="34" charset="0"/>
                <a:cs typeface="Arial" pitchFamily="34" charset="0"/>
              </a:rPr>
              <a:t>Falta de divisas del proveedor para la obtención de laminas.</a:t>
            </a:r>
          </a:p>
          <a:p>
            <a:r>
              <a:rPr lang="es-V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VE" sz="2400" dirty="0" smtClean="0">
                <a:latin typeface="Arial" pitchFamily="34" charset="0"/>
                <a:cs typeface="Arial" pitchFamily="34" charset="0"/>
              </a:rPr>
              <a:t>Falta de divisas para la compra de repuestos de la maquina dobladora.</a:t>
            </a:r>
          </a:p>
          <a:p>
            <a:r>
              <a:rPr lang="es-V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VE" sz="2400" dirty="0" smtClean="0">
                <a:latin typeface="Arial" pitchFamily="34" charset="0"/>
                <a:cs typeface="Arial" pitchFamily="34" charset="0"/>
              </a:rPr>
              <a:t>Poca disponibilidad del transporte de la materia prima.</a:t>
            </a:r>
          </a:p>
          <a:p>
            <a:r>
              <a:rPr lang="es-VE" sz="2400" dirty="0" smtClean="0">
                <a:latin typeface="Arial" pitchFamily="34" charset="0"/>
                <a:cs typeface="Arial" pitchFamily="34" charset="0"/>
              </a:rPr>
              <a:t>Falta de personal calificado para el acabado de  las soldaduras.</a:t>
            </a:r>
          </a:p>
          <a:p>
            <a:endParaRPr lang="es-VE" sz="2400" dirty="0" smtClean="0"/>
          </a:p>
          <a:p>
            <a:endParaRPr lang="es-V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VE" sz="2800" dirty="0" smtClean="0">
                <a:latin typeface="Arial" pitchFamily="34" charset="0"/>
                <a:cs typeface="Arial" pitchFamily="34" charset="0"/>
              </a:rPr>
              <a:t>Matriz DOFA</a:t>
            </a:r>
            <a:endParaRPr lang="es-VE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899592" y="1397000"/>
          <a:ext cx="7848872" cy="4912321"/>
        </p:xfrm>
        <a:graphic>
          <a:graphicData uri="http://schemas.openxmlformats.org/drawingml/2006/table">
            <a:tbl>
              <a:tblPr firstRow="1">
                <a:tableStyleId>{2D5ABB26-0587-4C30-8999-92F81FD0307C}</a:tableStyleId>
              </a:tblPr>
              <a:tblGrid>
                <a:gridCol w="3960440"/>
                <a:gridCol w="3888432"/>
              </a:tblGrid>
              <a:tr h="468611">
                <a:tc>
                  <a:txBody>
                    <a:bodyPr/>
                    <a:lstStyle/>
                    <a:p>
                      <a:pPr algn="ctr"/>
                      <a:r>
                        <a:rPr lang="es-VE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FORTALEZAS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VE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DEBILIDADES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05058"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Amplia</a:t>
                      </a:r>
                      <a:r>
                        <a:rPr lang="es-VE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clientela a nivel Nacional.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Amplia trayectoria en el mercado.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Se</a:t>
                      </a:r>
                      <a:r>
                        <a:rPr lang="es-VE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 incrementado la captación de clientes.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Se brinda a los clientes la instalación y traslado de productos adquiridos.</a:t>
                      </a:r>
                      <a:endParaRPr lang="es-VE" sz="16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Baja producción de lo ofrecido en el mercado.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El transporte no cubre la demanda.</a:t>
                      </a:r>
                    </a:p>
                    <a:p>
                      <a:pPr algn="l"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Insuficiencia de personal calificado.</a:t>
                      </a:r>
                    </a:p>
                    <a:p>
                      <a:pPr algn="l">
                        <a:buFont typeface="Wingdings" pitchFamily="2" charset="2"/>
                        <a:buNone/>
                      </a:pPr>
                      <a:endParaRPr lang="es-VE" sz="160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858">
                <a:tc>
                  <a:txBody>
                    <a:bodyPr/>
                    <a:lstStyle/>
                    <a:p>
                      <a:pPr algn="ctr"/>
                      <a:r>
                        <a:rPr lang="es-VE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OPORTUNIDADES</a:t>
                      </a:r>
                      <a:endParaRPr lang="es-VE" sz="16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AMENAZAS</a:t>
                      </a:r>
                      <a:endParaRPr lang="es-VE" sz="16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81794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Gran variedad de productos que no ofrece la competencia.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Diseño</a:t>
                      </a: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único en el mercado.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Llegar a sectores del País con desconocimiento de estos productos.</a:t>
                      </a:r>
                      <a:endParaRPr lang="es-VE" sz="160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Surgimiento de nuevos competidores en el</a:t>
                      </a: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mercado.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Carencia de proveedores de Materia Prima e Insumos.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Incremento de la crisis económica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VE" sz="160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Carencia de Personal calificado en el Mercado. </a:t>
                      </a:r>
                      <a:endParaRPr lang="es-VE" sz="160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3"/>
          <p:cNvSpPr>
            <a:spLocks noChangeArrowheads="1"/>
          </p:cNvSpPr>
          <p:nvPr/>
        </p:nvSpPr>
        <p:spPr bwMode="auto">
          <a:xfrm>
            <a:off x="1547664" y="2564904"/>
            <a:ext cx="1110094" cy="4525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s-VE"/>
          </a:p>
        </p:txBody>
      </p:sp>
      <p:cxnSp>
        <p:nvCxnSpPr>
          <p:cNvPr id="4" name="3 Conector recto de flecha"/>
          <p:cNvCxnSpPr>
            <a:endCxn id="5" idx="2"/>
          </p:cNvCxnSpPr>
          <p:nvPr/>
        </p:nvCxnSpPr>
        <p:spPr>
          <a:xfrm flipV="1">
            <a:off x="216180" y="3796958"/>
            <a:ext cx="6480720" cy="8205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4 CuadroTexto"/>
          <p:cNvSpPr txBox="1"/>
          <p:nvPr/>
        </p:nvSpPr>
        <p:spPr>
          <a:xfrm>
            <a:off x="6696900" y="3212688"/>
            <a:ext cx="2304256" cy="116853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VE" sz="1200" b="1" dirty="0" smtClean="0"/>
              <a:t>BAJA PRODUCCIÓN EN LOS PRODUCTOS OFRECIDOS POR INDUSTRIAS RFC</a:t>
            </a:r>
            <a:endParaRPr lang="es-VE" sz="12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6588224" y="620688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 smtClean="0"/>
              <a:t>EFECTO</a:t>
            </a:r>
            <a:endParaRPr lang="es-VE" sz="20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827584" y="76470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 smtClean="0"/>
              <a:t>CAUSAS</a:t>
            </a:r>
            <a:endParaRPr lang="es-VE" sz="2000" b="1" dirty="0"/>
          </a:p>
        </p:txBody>
      </p:sp>
      <p:cxnSp>
        <p:nvCxnSpPr>
          <p:cNvPr id="8" name="7 Conector recto de flecha"/>
          <p:cNvCxnSpPr/>
          <p:nvPr/>
        </p:nvCxnSpPr>
        <p:spPr>
          <a:xfrm>
            <a:off x="5184732" y="2365003"/>
            <a:ext cx="1080120" cy="1440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3096500" y="2437011"/>
            <a:ext cx="1008112" cy="1368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986192" y="2292995"/>
            <a:ext cx="814164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3816580" y="3877171"/>
            <a:ext cx="1080120" cy="1584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V="1">
            <a:off x="1512324" y="3877171"/>
            <a:ext cx="1080120" cy="1584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492507" y="1572915"/>
            <a:ext cx="1484313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s-VE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FALLA EN EL INVENTARIADO DE MATERIA PRIMA E INSUMOS</a:t>
            </a:r>
            <a:endParaRPr kumimoji="0" lang="es-VE" sz="1200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cs typeface="Arial" pitchFamily="34" charset="0"/>
            </a:endParaRPr>
          </a:p>
        </p:txBody>
      </p:sp>
      <p:grpSp>
        <p:nvGrpSpPr>
          <p:cNvPr id="14" name="13 Grupo"/>
          <p:cNvGrpSpPr/>
          <p:nvPr/>
        </p:nvGrpSpPr>
        <p:grpSpPr>
          <a:xfrm>
            <a:off x="5221308" y="2148979"/>
            <a:ext cx="1944216" cy="452561"/>
            <a:chOff x="4860032" y="2060848"/>
            <a:chExt cx="1944216" cy="452561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622146" y="206084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VE"/>
            </a:p>
          </p:txBody>
        </p:sp>
        <p:cxnSp>
          <p:nvCxnSpPr>
            <p:cNvPr id="16" name="AutoShape 4"/>
            <p:cNvCxnSpPr>
              <a:cxnSpLocks noChangeShapeType="1"/>
            </p:cNvCxnSpPr>
            <p:nvPr/>
          </p:nvCxnSpPr>
          <p:spPr bwMode="auto">
            <a:xfrm flipH="1">
              <a:off x="4860032" y="2318759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508104" y="2097424"/>
              <a:ext cx="1296144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POCA  DISPONIBILIDAD DE LOS PROVEEDORRS  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18" name="17 Grupo"/>
          <p:cNvGrpSpPr/>
          <p:nvPr/>
        </p:nvGrpSpPr>
        <p:grpSpPr>
          <a:xfrm>
            <a:off x="3456540" y="2292995"/>
            <a:ext cx="1872208" cy="452561"/>
            <a:chOff x="3677930" y="2420888"/>
            <a:chExt cx="1872208" cy="452561"/>
          </a:xfrm>
        </p:grpSpPr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3677930" y="242088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VE"/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707904" y="2468512"/>
              <a:ext cx="1066868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FALLA EN EL TRANSPORTE  FLETTE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21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223591" y="1628800"/>
            <a:ext cx="1484313" cy="4159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VE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Arial" pitchFamily="34" charset="0"/>
              </a:rPr>
              <a:t>MANO DE OBRA</a:t>
            </a:r>
            <a:endParaRPr kumimoji="0" lang="es-VE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cs typeface="Arial" pitchFamily="34" charset="0"/>
            </a:endParaRPr>
          </a:p>
        </p:txBody>
      </p:sp>
      <p:grpSp>
        <p:nvGrpSpPr>
          <p:cNvPr id="23" name="22 Grupo"/>
          <p:cNvGrpSpPr/>
          <p:nvPr/>
        </p:nvGrpSpPr>
        <p:grpSpPr>
          <a:xfrm>
            <a:off x="3888588" y="2869059"/>
            <a:ext cx="1872208" cy="576064"/>
            <a:chOff x="3851920" y="2348880"/>
            <a:chExt cx="1872208" cy="576064"/>
          </a:xfrm>
        </p:grpSpPr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3965962" y="2348880"/>
              <a:ext cx="1110094" cy="57606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VE"/>
            </a:p>
          </p:txBody>
        </p:sp>
        <p:cxnSp>
          <p:nvCxnSpPr>
            <p:cNvPr id="25" name="AutoShape 4"/>
            <p:cNvCxnSpPr>
              <a:cxnSpLocks noChangeShapeType="1"/>
            </p:cNvCxnSpPr>
            <p:nvPr/>
          </p:nvCxnSpPr>
          <p:spPr bwMode="auto">
            <a:xfrm flipH="1">
              <a:off x="5076056" y="2634479"/>
              <a:ext cx="648072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3851920" y="2446416"/>
              <a:ext cx="1296144" cy="395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CONSTANTE FLUCTUACIÓN EN LOS COSTOS DE LA MATERIA PRIMA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952484" y="5389339"/>
            <a:ext cx="1484313" cy="4159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VE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Arial" pitchFamily="34" charset="0"/>
              </a:rPr>
              <a:t>REGULACIONES</a:t>
            </a:r>
            <a:endParaRPr kumimoji="0" lang="es-VE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cs typeface="Arial" pitchFamily="34" charset="0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1542298" y="2628651"/>
            <a:ext cx="1842234" cy="346788"/>
            <a:chOff x="3707904" y="2468512"/>
            <a:chExt cx="1842234" cy="346788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3707904" y="2468512"/>
              <a:ext cx="1066868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PERSONAL NO CALIFICADO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31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  <p:grpSp>
        <p:nvGrpSpPr>
          <p:cNvPr id="32" name="31 Grupo"/>
          <p:cNvGrpSpPr/>
          <p:nvPr/>
        </p:nvGrpSpPr>
        <p:grpSpPr>
          <a:xfrm>
            <a:off x="1919988" y="3136578"/>
            <a:ext cx="1872208" cy="452561"/>
            <a:chOff x="3677930" y="2420888"/>
            <a:chExt cx="1872208" cy="452561"/>
          </a:xfrm>
        </p:grpSpPr>
        <p:sp>
          <p:nvSpPr>
            <p:cNvPr id="33" name="Rectangle 3"/>
            <p:cNvSpPr>
              <a:spLocks noChangeArrowheads="1"/>
            </p:cNvSpPr>
            <p:nvPr/>
          </p:nvSpPr>
          <p:spPr bwMode="auto">
            <a:xfrm>
              <a:off x="3677930" y="242088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VE"/>
            </a:p>
          </p:txBody>
        </p:sp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3707904" y="2468512"/>
              <a:ext cx="1066868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POCA EXPERIENCIA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35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44035" y="1788939"/>
            <a:ext cx="1484313" cy="415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s-VE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EQUIPOS</a:t>
            </a:r>
            <a:endParaRPr kumimoji="0" lang="es-VE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cs typeface="Arial" pitchFamily="34" charset="0"/>
            </a:endParaRPr>
          </a:p>
        </p:txBody>
      </p:sp>
      <p:grpSp>
        <p:nvGrpSpPr>
          <p:cNvPr id="37" name="36 Grupo"/>
          <p:cNvGrpSpPr/>
          <p:nvPr/>
        </p:nvGrpSpPr>
        <p:grpSpPr>
          <a:xfrm>
            <a:off x="108676" y="3136578"/>
            <a:ext cx="1475656" cy="452561"/>
            <a:chOff x="3677930" y="2420888"/>
            <a:chExt cx="1872208" cy="452561"/>
          </a:xfrm>
        </p:grpSpPr>
        <p:sp>
          <p:nvSpPr>
            <p:cNvPr id="38" name="Rectangle 3"/>
            <p:cNvSpPr>
              <a:spLocks noChangeArrowheads="1"/>
            </p:cNvSpPr>
            <p:nvPr/>
          </p:nvSpPr>
          <p:spPr bwMode="auto">
            <a:xfrm>
              <a:off x="3677930" y="242088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s-VE"/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3707904" y="2468512"/>
              <a:ext cx="1202724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TECNOLOGÍA NO MUY AVANZADA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40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  <p:grpSp>
        <p:nvGrpSpPr>
          <p:cNvPr id="41" name="40 Grupo"/>
          <p:cNvGrpSpPr/>
          <p:nvPr/>
        </p:nvGrpSpPr>
        <p:grpSpPr>
          <a:xfrm>
            <a:off x="2531484" y="4237211"/>
            <a:ext cx="1933168" cy="452561"/>
            <a:chOff x="3616970" y="2420888"/>
            <a:chExt cx="1933168" cy="452561"/>
          </a:xfrm>
        </p:grpSpPr>
        <p:sp>
          <p:nvSpPr>
            <p:cNvPr id="42" name="Rectangle 3"/>
            <p:cNvSpPr>
              <a:spLocks noChangeArrowheads="1"/>
            </p:cNvSpPr>
            <p:nvPr/>
          </p:nvSpPr>
          <p:spPr bwMode="auto">
            <a:xfrm>
              <a:off x="3677930" y="242088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VE" dirty="0"/>
            </a:p>
          </p:txBody>
        </p:sp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3616970" y="2487358"/>
              <a:ext cx="1224136" cy="32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 DIFICULTAD PARA OBTENCIÓN DE DIVISAS 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44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  <p:grpSp>
        <p:nvGrpSpPr>
          <p:cNvPr id="45" name="44 Grupo"/>
          <p:cNvGrpSpPr/>
          <p:nvPr/>
        </p:nvGrpSpPr>
        <p:grpSpPr>
          <a:xfrm>
            <a:off x="4176620" y="4669259"/>
            <a:ext cx="1944216" cy="452561"/>
            <a:chOff x="4860032" y="2060848"/>
            <a:chExt cx="1944216" cy="452561"/>
          </a:xfrm>
        </p:grpSpPr>
        <p:sp>
          <p:nvSpPr>
            <p:cNvPr id="46" name="Rectangle 3"/>
            <p:cNvSpPr>
              <a:spLocks noChangeArrowheads="1"/>
            </p:cNvSpPr>
            <p:nvPr/>
          </p:nvSpPr>
          <p:spPr bwMode="auto">
            <a:xfrm>
              <a:off x="5622146" y="206084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VE"/>
            </a:p>
          </p:txBody>
        </p:sp>
        <p:cxnSp>
          <p:nvCxnSpPr>
            <p:cNvPr id="47" name="AutoShape 4"/>
            <p:cNvCxnSpPr>
              <a:cxnSpLocks noChangeShapeType="1"/>
            </p:cNvCxnSpPr>
            <p:nvPr/>
          </p:nvCxnSpPr>
          <p:spPr bwMode="auto">
            <a:xfrm flipH="1">
              <a:off x="4860032" y="2318759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5508104" y="2097424"/>
              <a:ext cx="1296144" cy="346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EXCESIVOS REQUISITOS PARA IMPORTACIÓN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792244" y="5461347"/>
            <a:ext cx="1484313" cy="4159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VE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Arial" pitchFamily="34" charset="0"/>
              </a:rPr>
              <a:t>METODOS DE TRABAJO</a:t>
            </a:r>
            <a:endParaRPr kumimoji="0" lang="es-VE" sz="12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155220" y="4375689"/>
            <a:ext cx="1224136" cy="32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s-VE" sz="1000" b="1" dirty="0" smtClean="0">
                <a:cs typeface="Arial" pitchFamily="34" charset="0"/>
              </a:rPr>
              <a:t> </a:t>
            </a:r>
            <a:endParaRPr kumimoji="0" lang="es-VE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pSp>
        <p:nvGrpSpPr>
          <p:cNvPr id="57" name="56 Grupo"/>
          <p:cNvGrpSpPr/>
          <p:nvPr/>
        </p:nvGrpSpPr>
        <p:grpSpPr>
          <a:xfrm>
            <a:off x="251520" y="4221088"/>
            <a:ext cx="1933168" cy="452561"/>
            <a:chOff x="3616970" y="2420888"/>
            <a:chExt cx="1933168" cy="452561"/>
          </a:xfrm>
        </p:grpSpPr>
        <p:sp>
          <p:nvSpPr>
            <p:cNvPr id="58" name="Rectangle 3"/>
            <p:cNvSpPr>
              <a:spLocks noChangeArrowheads="1"/>
            </p:cNvSpPr>
            <p:nvPr/>
          </p:nvSpPr>
          <p:spPr bwMode="auto">
            <a:xfrm>
              <a:off x="3677930" y="2420888"/>
              <a:ext cx="1110094" cy="4525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VE" dirty="0"/>
            </a:p>
          </p:txBody>
        </p:sp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3616970" y="2487358"/>
              <a:ext cx="1224136" cy="32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s-VE" sz="1000" b="1" dirty="0" smtClean="0">
                  <a:cs typeface="Arial" pitchFamily="34" charset="0"/>
                </a:rPr>
                <a:t> NO EXISTE PLANIFICACIÓN  EN LA PRODUCCION </a:t>
              </a:r>
              <a:endParaRPr kumimoji="0" lang="es-V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60" name="AutoShape 4"/>
            <p:cNvCxnSpPr>
              <a:cxnSpLocks noChangeShapeType="1"/>
            </p:cNvCxnSpPr>
            <p:nvPr/>
          </p:nvCxnSpPr>
          <p:spPr bwMode="auto">
            <a:xfrm flipH="1">
              <a:off x="4788024" y="2663416"/>
              <a:ext cx="762114" cy="24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1835696" y="1628800"/>
          <a:ext cx="4700606" cy="3781439"/>
        </p:xfrm>
        <a:graphic>
          <a:graphicData uri="http://schemas.openxmlformats.org/drawingml/2006/table">
            <a:tbl>
              <a:tblPr/>
              <a:tblGrid>
                <a:gridCol w="1537853"/>
                <a:gridCol w="957531"/>
                <a:gridCol w="1117119"/>
                <a:gridCol w="1088103"/>
              </a:tblGrid>
              <a:tr h="213860"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ITEMS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FRECUENCIA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total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Acumulado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395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Poca disponibilidad de mercancía por parte de los proveedores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58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Carencia de materia prima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58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Falta de consumibles e insumos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58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Carencia de personal altamente capacitado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58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Carencia de transporte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976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Poca disponibilidad de recursos financieros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976">
                <a:tc>
                  <a:txBody>
                    <a:bodyPr/>
                    <a:lstStyle/>
                    <a:p>
                      <a:pPr algn="l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Falta de divisas para repuestos de maquinarias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V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2428860" y="702214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dirty="0" smtClean="0">
                <a:latin typeface="Arial" pitchFamily="34" charset="0"/>
                <a:cs typeface="Arial" pitchFamily="34" charset="0"/>
              </a:rPr>
              <a:t>DIAGRAMA DE PARETO</a:t>
            </a:r>
            <a:endParaRPr lang="es-VE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 noGrp="1"/>
          </p:cNvGraphicFramePr>
          <p:nvPr/>
        </p:nvGraphicFramePr>
        <p:xfrm>
          <a:off x="214282" y="571480"/>
          <a:ext cx="8656899" cy="5983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2500298" y="13071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dirty="0" smtClean="0"/>
              <a:t>DIAGRAMA DE PARETO</a:t>
            </a:r>
            <a:endParaRPr lang="es-V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5572140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  <a:defRPr/>
            </a:pPr>
            <a:r>
              <a:rPr lang="es-CO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Maestría de Ingeniería Industrial</a:t>
            </a:r>
            <a:br>
              <a:rPr lang="es-CO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</a:br>
            <a:r>
              <a:rPr lang="es-CO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DIP – UNEXPO, Caracas - Venezuela</a:t>
            </a:r>
            <a:r>
              <a:rPr lang="es-ES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/>
            </a:r>
            <a:br>
              <a:rPr lang="es-ES" sz="1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</a:br>
            <a:endParaRPr lang="es-VE" dirty="0"/>
          </a:p>
        </p:txBody>
      </p:sp>
      <p:sp>
        <p:nvSpPr>
          <p:cNvPr id="5" name="4 Rectángulo"/>
          <p:cNvSpPr/>
          <p:nvPr/>
        </p:nvSpPr>
        <p:spPr>
          <a:xfrm>
            <a:off x="2313768" y="2143116"/>
            <a:ext cx="4544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Gracias por su atención</a:t>
            </a:r>
            <a:endParaRPr lang="es-ES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382</Words>
  <Application>Microsoft Office PowerPoint</Application>
  <PresentationFormat>Presentación en pantalla (4:3)</PresentationFormat>
  <Paragraphs>88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Diapositiva 1</vt:lpstr>
      <vt:lpstr>Diapositiva 2</vt:lpstr>
      <vt:lpstr>LLUVIA DE IDEAS </vt:lpstr>
      <vt:lpstr>Matriz DOFA</vt:lpstr>
      <vt:lpstr>Diapositiva 5</vt:lpstr>
      <vt:lpstr>Diapositiva 6</vt:lpstr>
      <vt:lpstr>Diapositiva 7</vt:lpstr>
      <vt:lpstr>Maestría de Ingeniería Industrial DIP – UNEXPO, Caracas - Venezuela </vt:lpstr>
    </vt:vector>
  </TitlesOfParts>
  <Company>CALOX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mfernandez</dc:creator>
  <cp:lastModifiedBy>Usuario</cp:lastModifiedBy>
  <cp:revision>26</cp:revision>
  <dcterms:created xsi:type="dcterms:W3CDTF">2013-02-06T21:01:26Z</dcterms:created>
  <dcterms:modified xsi:type="dcterms:W3CDTF">2013-04-24T19:30:52Z</dcterms:modified>
</cp:coreProperties>
</file>